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63" r:id="rId5"/>
    <p:sldId id="265" r:id="rId6"/>
    <p:sldId id="260" r:id="rId7"/>
    <p:sldId id="261" r:id="rId8"/>
    <p:sldId id="262" r:id="rId9"/>
    <p:sldId id="266" r:id="rId10"/>
    <p:sldId id="278" r:id="rId11"/>
    <p:sldId id="267" r:id="rId12"/>
    <p:sldId id="268" r:id="rId13"/>
    <p:sldId id="276" r:id="rId14"/>
    <p:sldId id="277" r:id="rId15"/>
    <p:sldId id="259" r:id="rId16"/>
    <p:sldId id="275"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14931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21750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1463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49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77911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92118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03603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16844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28115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8648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10/13/2021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74155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10/13/2021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36675418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36" r:id="rId6"/>
    <p:sldLayoutId id="2147483741" r:id="rId7"/>
    <p:sldLayoutId id="2147483737" r:id="rId8"/>
    <p:sldLayoutId id="2147483738" r:id="rId9"/>
    <p:sldLayoutId id="2147483739" r:id="rId10"/>
    <p:sldLayoutId id="2147483740"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d.com/talks/katharine_wilkinson_how_empowering_women_and_girls_can_help_stop_global_warming?utm_campaign=tedspread&amp;utm_medium=referral&amp;utm_source=tedcomshare"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europarl.europa.eu/news/de/headlines/society/20171201STO89304/klimawandel-und-gen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822F0-8B13-4993-978D-B5A3F5FDCCAF}"/>
              </a:ext>
            </a:extLst>
          </p:cNvPr>
          <p:cNvSpPr>
            <a:spLocks noGrp="1"/>
          </p:cNvSpPr>
          <p:nvPr>
            <p:ph type="ctrTitle"/>
          </p:nvPr>
        </p:nvSpPr>
        <p:spPr>
          <a:xfrm>
            <a:off x="1405666" y="207963"/>
            <a:ext cx="9144000" cy="889317"/>
          </a:xfrm>
        </p:spPr>
        <p:txBody>
          <a:bodyPr>
            <a:normAutofit/>
          </a:bodyPr>
          <a:lstStyle/>
          <a:p>
            <a:r>
              <a:rPr lang="de-DE" dirty="0">
                <a:solidFill>
                  <a:schemeClr val="accent3"/>
                </a:solidFill>
              </a:rPr>
              <a:t>Klimawandel und Frauen</a:t>
            </a:r>
          </a:p>
        </p:txBody>
      </p:sp>
      <p:sp>
        <p:nvSpPr>
          <p:cNvPr id="3" name="Untertitel 2">
            <a:extLst>
              <a:ext uri="{FF2B5EF4-FFF2-40B4-BE49-F238E27FC236}">
                <a16:creationId xmlns:a16="http://schemas.microsoft.com/office/drawing/2014/main" id="{C1C3F2E4-86AB-4B29-92C3-D334095D9BB4}"/>
              </a:ext>
            </a:extLst>
          </p:cNvPr>
          <p:cNvSpPr>
            <a:spLocks noGrp="1"/>
          </p:cNvSpPr>
          <p:nvPr>
            <p:ph type="subTitle" idx="1"/>
          </p:nvPr>
        </p:nvSpPr>
        <p:spPr>
          <a:xfrm>
            <a:off x="2409713" y="4994275"/>
            <a:ext cx="4765637" cy="1655762"/>
          </a:xfrm>
        </p:spPr>
        <p:txBody>
          <a:bodyPr>
            <a:noAutofit/>
          </a:bodyPr>
          <a:lstStyle/>
          <a:p>
            <a:r>
              <a:rPr lang="de-DE" sz="2800" dirty="0">
                <a:solidFill>
                  <a:schemeClr val="accent3"/>
                </a:solidFill>
                <a:latin typeface="+mj-lt"/>
                <a:cs typeface="Angsana New" panose="02020603050405020304" pitchFamily="18" charset="-34"/>
              </a:rPr>
              <a:t>Prof. Dr. Sabina Matter-Seibel</a:t>
            </a:r>
          </a:p>
          <a:p>
            <a:r>
              <a:rPr lang="de-DE" sz="2800" dirty="0">
                <a:solidFill>
                  <a:schemeClr val="accent3"/>
                </a:solidFill>
                <a:latin typeface="+mj-lt"/>
                <a:cs typeface="Angsana New" panose="02020603050405020304" pitchFamily="18" charset="-34"/>
              </a:rPr>
              <a:t>CA 13.10.2021 </a:t>
            </a:r>
          </a:p>
          <a:p>
            <a:r>
              <a:rPr lang="de-DE" sz="2800" dirty="0">
                <a:solidFill>
                  <a:schemeClr val="accent3"/>
                </a:solidFill>
                <a:latin typeface="+mj-lt"/>
                <a:cs typeface="Angsana New" panose="02020603050405020304" pitchFamily="18" charset="-34"/>
              </a:rPr>
              <a:t>ZC Speyer-Germersheim</a:t>
            </a:r>
          </a:p>
        </p:txBody>
      </p:sp>
    </p:spTree>
    <p:extLst>
      <p:ext uri="{BB962C8B-B14F-4D97-AF65-F5344CB8AC3E}">
        <p14:creationId xmlns:p14="http://schemas.microsoft.com/office/powerpoint/2010/main" val="370743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EF5D164-2B18-4B01-9AD8-095B92EEA1EC}"/>
              </a:ext>
            </a:extLst>
          </p:cNvPr>
          <p:cNvPicPr>
            <a:picLocks noChangeAspect="1"/>
          </p:cNvPicPr>
          <p:nvPr/>
        </p:nvPicPr>
        <p:blipFill>
          <a:blip r:embed="rId2"/>
          <a:stretch>
            <a:fillRect/>
          </a:stretch>
        </p:blipFill>
        <p:spPr>
          <a:xfrm>
            <a:off x="1032298" y="848666"/>
            <a:ext cx="4947396" cy="2781321"/>
          </a:xfrm>
          <a:prstGeom prst="rect">
            <a:avLst/>
          </a:prstGeom>
        </p:spPr>
      </p:pic>
      <p:pic>
        <p:nvPicPr>
          <p:cNvPr id="3" name="Grafik 2">
            <a:extLst>
              <a:ext uri="{FF2B5EF4-FFF2-40B4-BE49-F238E27FC236}">
                <a16:creationId xmlns:a16="http://schemas.microsoft.com/office/drawing/2014/main" id="{42B1F004-428D-41CF-AE9F-A984EBFAD5EB}"/>
              </a:ext>
            </a:extLst>
          </p:cNvPr>
          <p:cNvPicPr>
            <a:picLocks noChangeAspect="1"/>
          </p:cNvPicPr>
          <p:nvPr/>
        </p:nvPicPr>
        <p:blipFill>
          <a:blip r:embed="rId3"/>
          <a:stretch>
            <a:fillRect/>
          </a:stretch>
        </p:blipFill>
        <p:spPr>
          <a:xfrm>
            <a:off x="6816133" y="1049655"/>
            <a:ext cx="4227263" cy="2379345"/>
          </a:xfrm>
          <a:prstGeom prst="rect">
            <a:avLst/>
          </a:prstGeom>
        </p:spPr>
      </p:pic>
      <p:pic>
        <p:nvPicPr>
          <p:cNvPr id="4" name="Grafik 3">
            <a:extLst>
              <a:ext uri="{FF2B5EF4-FFF2-40B4-BE49-F238E27FC236}">
                <a16:creationId xmlns:a16="http://schemas.microsoft.com/office/drawing/2014/main" id="{099142CB-08C2-41B4-8D7A-A0A8B5D5E281}"/>
              </a:ext>
            </a:extLst>
          </p:cNvPr>
          <p:cNvPicPr>
            <a:picLocks noChangeAspect="1"/>
          </p:cNvPicPr>
          <p:nvPr/>
        </p:nvPicPr>
        <p:blipFill>
          <a:blip r:embed="rId4"/>
          <a:stretch>
            <a:fillRect/>
          </a:stretch>
        </p:blipFill>
        <p:spPr>
          <a:xfrm>
            <a:off x="6753519" y="3617882"/>
            <a:ext cx="4406183" cy="2474962"/>
          </a:xfrm>
          <a:prstGeom prst="rect">
            <a:avLst/>
          </a:prstGeom>
        </p:spPr>
      </p:pic>
      <p:pic>
        <p:nvPicPr>
          <p:cNvPr id="5" name="Grafik 4">
            <a:extLst>
              <a:ext uri="{FF2B5EF4-FFF2-40B4-BE49-F238E27FC236}">
                <a16:creationId xmlns:a16="http://schemas.microsoft.com/office/drawing/2014/main" id="{8F428210-DB47-4B0C-B511-B3CBD80C42DF}"/>
              </a:ext>
            </a:extLst>
          </p:cNvPr>
          <p:cNvPicPr>
            <a:picLocks noChangeAspect="1"/>
          </p:cNvPicPr>
          <p:nvPr/>
        </p:nvPicPr>
        <p:blipFill>
          <a:blip r:embed="rId5"/>
          <a:stretch>
            <a:fillRect/>
          </a:stretch>
        </p:blipFill>
        <p:spPr>
          <a:xfrm>
            <a:off x="1726039" y="3745141"/>
            <a:ext cx="3712443" cy="2474962"/>
          </a:xfrm>
          <a:prstGeom prst="rect">
            <a:avLst/>
          </a:prstGeom>
        </p:spPr>
      </p:pic>
    </p:spTree>
    <p:extLst>
      <p:ext uri="{BB962C8B-B14F-4D97-AF65-F5344CB8AC3E}">
        <p14:creationId xmlns:p14="http://schemas.microsoft.com/office/powerpoint/2010/main" val="287824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690563"/>
          </a:xfrm>
        </p:spPr>
        <p:txBody>
          <a:bodyPr>
            <a:normAutofit/>
          </a:bodyPr>
          <a:lstStyle/>
          <a:p>
            <a:pPr algn="ctr"/>
            <a:r>
              <a:rPr lang="de-DE" sz="3600" dirty="0"/>
              <a:t>Soziale Folgen von Klimawandel: häusliche Gewalt</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600"/>
            <a:ext cx="10515600" cy="4961964"/>
          </a:xfrm>
        </p:spPr>
        <p:txBody>
          <a:bodyPr>
            <a:normAutofit lnSpcReduction="10000"/>
          </a:bodyPr>
          <a:lstStyle/>
          <a:p>
            <a:pPr marL="228600" indent="0">
              <a:buNone/>
            </a:pPr>
            <a:r>
              <a:rPr lang="de-DE" dirty="0"/>
              <a:t>Schlechte Ernten, der Verlust von Vieh und ein geringeres Einkommen zerstören das Selbstbild des Mannes als Familienversorger </a:t>
            </a:r>
          </a:p>
          <a:p>
            <a:pPr marL="228600" indent="0">
              <a:buNone/>
            </a:pPr>
            <a:r>
              <a:rPr lang="de-DE" dirty="0"/>
              <a:t>&gt; Alkoholmissbrauch &gt; Gewalt</a:t>
            </a:r>
          </a:p>
          <a:p>
            <a:pPr marL="228600" indent="0">
              <a:buNone/>
            </a:pPr>
            <a:endParaRPr lang="de-DE" sz="800" dirty="0"/>
          </a:p>
          <a:p>
            <a:pPr marL="228600" indent="0">
              <a:buNone/>
            </a:pPr>
            <a:endParaRPr lang="de-DE" sz="800" dirty="0"/>
          </a:p>
          <a:p>
            <a:pPr marL="228600" indent="0">
              <a:buNone/>
            </a:pPr>
            <a:endParaRPr lang="de-DE" sz="800" dirty="0"/>
          </a:p>
          <a:p>
            <a:pPr marL="228600" indent="0">
              <a:buNone/>
            </a:pPr>
            <a:r>
              <a:rPr lang="de-DE" b="1" dirty="0"/>
              <a:t>Migration wegen Klimawandel</a:t>
            </a:r>
            <a:r>
              <a:rPr lang="de-DE" dirty="0"/>
              <a:t>: </a:t>
            </a:r>
          </a:p>
          <a:p>
            <a:pPr marL="228600" indent="0">
              <a:buNone/>
            </a:pPr>
            <a:r>
              <a:rPr lang="de-DE" dirty="0"/>
              <a:t>Sexuelle Ausbeutung von Frauen auf der Flucht, mangelnde Privatsphäre in Unterkünften</a:t>
            </a:r>
          </a:p>
          <a:p>
            <a:pPr marL="228600" indent="0">
              <a:buNone/>
            </a:pPr>
            <a:r>
              <a:rPr lang="de-DE" sz="2000" dirty="0"/>
              <a:t>Quelle: Studie UNDP (2018)</a:t>
            </a:r>
          </a:p>
        </p:txBody>
      </p:sp>
      <p:pic>
        <p:nvPicPr>
          <p:cNvPr id="4" name="Grafik 3">
            <a:extLst>
              <a:ext uri="{FF2B5EF4-FFF2-40B4-BE49-F238E27FC236}">
                <a16:creationId xmlns:a16="http://schemas.microsoft.com/office/drawing/2014/main" id="{A3C6F9B3-9608-423F-9C97-AC9E859404D8}"/>
              </a:ext>
            </a:extLst>
          </p:cNvPr>
          <p:cNvPicPr>
            <a:picLocks noChangeAspect="1"/>
          </p:cNvPicPr>
          <p:nvPr/>
        </p:nvPicPr>
        <p:blipFill>
          <a:blip r:embed="rId2"/>
          <a:stretch>
            <a:fillRect/>
          </a:stretch>
        </p:blipFill>
        <p:spPr>
          <a:xfrm>
            <a:off x="7824396" y="2359959"/>
            <a:ext cx="2850776" cy="2138082"/>
          </a:xfrm>
          <a:prstGeom prst="rect">
            <a:avLst/>
          </a:prstGeom>
        </p:spPr>
      </p:pic>
    </p:spTree>
    <p:extLst>
      <p:ext uri="{BB962C8B-B14F-4D97-AF65-F5344CB8AC3E}">
        <p14:creationId xmlns:p14="http://schemas.microsoft.com/office/powerpoint/2010/main" val="33264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852488"/>
          </a:xfrm>
        </p:spPr>
        <p:txBody>
          <a:bodyPr>
            <a:normAutofit fontScale="90000"/>
          </a:bodyPr>
          <a:lstStyle/>
          <a:p>
            <a:pPr algn="ctr"/>
            <a:r>
              <a:rPr lang="de-DE" sz="3600" dirty="0"/>
              <a:t>Soziale Folgen von Klimawandel: Kinderehen / Prostitution</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533526"/>
            <a:ext cx="10515600" cy="4352924"/>
          </a:xfrm>
        </p:spPr>
        <p:txBody>
          <a:bodyPr>
            <a:normAutofit lnSpcReduction="10000"/>
          </a:bodyPr>
          <a:lstStyle/>
          <a:p>
            <a:pPr marL="228600" indent="0">
              <a:buNone/>
            </a:pPr>
            <a:r>
              <a:rPr lang="de-DE" dirty="0"/>
              <a:t>Hunger und Not durch Dürre und Desertifikation (Beispiele: Subsahara Länder, Kasachstan)&gt; Frühverheiratung von Mädchen</a:t>
            </a:r>
          </a:p>
          <a:p>
            <a:pPr marL="228600" indent="0">
              <a:buNone/>
            </a:pPr>
            <a:endParaRPr lang="de-DE" dirty="0"/>
          </a:p>
          <a:p>
            <a:pPr marL="228600" indent="0">
              <a:buNone/>
            </a:pPr>
            <a:r>
              <a:rPr lang="de-DE" dirty="0"/>
              <a:t>Prostitution als Überlebensstrategie, </a:t>
            </a:r>
            <a:br>
              <a:rPr lang="de-DE" dirty="0"/>
            </a:br>
            <a:r>
              <a:rPr lang="de-DE" dirty="0"/>
              <a:t>wenn traditionelle Lebensläufe wegen </a:t>
            </a:r>
            <a:br>
              <a:rPr lang="de-DE" dirty="0"/>
            </a:br>
            <a:r>
              <a:rPr lang="de-DE" dirty="0"/>
              <a:t>Klimaveränderungen nicht mehr möglich sind</a:t>
            </a:r>
          </a:p>
          <a:p>
            <a:pPr marL="228600" indent="0">
              <a:buNone/>
            </a:pPr>
            <a:endParaRPr lang="de-DE" dirty="0"/>
          </a:p>
          <a:p>
            <a:pPr marL="228600" indent="0">
              <a:buNone/>
            </a:pPr>
            <a:r>
              <a:rPr lang="de-DE" sz="2000" dirty="0"/>
              <a:t>Quelle: Deutsche Stiftung Weltbevölkerung 2017</a:t>
            </a:r>
          </a:p>
        </p:txBody>
      </p:sp>
      <p:pic>
        <p:nvPicPr>
          <p:cNvPr id="4" name="Grafik 3">
            <a:extLst>
              <a:ext uri="{FF2B5EF4-FFF2-40B4-BE49-F238E27FC236}">
                <a16:creationId xmlns:a16="http://schemas.microsoft.com/office/drawing/2014/main" id="{7FF31688-302B-4256-8EE3-AB0B34EAE7D1}"/>
              </a:ext>
            </a:extLst>
          </p:cNvPr>
          <p:cNvPicPr>
            <a:picLocks noChangeAspect="1"/>
          </p:cNvPicPr>
          <p:nvPr/>
        </p:nvPicPr>
        <p:blipFill>
          <a:blip r:embed="rId2"/>
          <a:stretch>
            <a:fillRect/>
          </a:stretch>
        </p:blipFill>
        <p:spPr>
          <a:xfrm>
            <a:off x="8644948" y="2478068"/>
            <a:ext cx="2870217" cy="3408382"/>
          </a:xfrm>
          <a:prstGeom prst="rect">
            <a:avLst/>
          </a:prstGeom>
        </p:spPr>
      </p:pic>
    </p:spTree>
    <p:extLst>
      <p:ext uri="{BB962C8B-B14F-4D97-AF65-F5344CB8AC3E}">
        <p14:creationId xmlns:p14="http://schemas.microsoft.com/office/powerpoint/2010/main" val="409541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852488"/>
          </a:xfrm>
        </p:spPr>
        <p:txBody>
          <a:bodyPr>
            <a:normAutofit/>
          </a:bodyPr>
          <a:lstStyle/>
          <a:p>
            <a:pPr algn="ctr"/>
            <a:r>
              <a:rPr lang="de-DE" sz="3600" dirty="0"/>
              <a:t>Soziale Folgen von Klimawandel: Klimaflüchtlinge</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533526"/>
            <a:ext cx="10515600" cy="4352924"/>
          </a:xfrm>
        </p:spPr>
        <p:txBody>
          <a:bodyPr>
            <a:normAutofit/>
          </a:bodyPr>
          <a:lstStyle/>
          <a:p>
            <a:pPr marL="228600" indent="0">
              <a:buNone/>
            </a:pPr>
            <a:r>
              <a:rPr lang="de-DE" dirty="0"/>
              <a:t>Männer ziehen eher weg als Frauen, um im Ausland Geld zu verdienen</a:t>
            </a:r>
          </a:p>
          <a:p>
            <a:pPr marL="228600" indent="0">
              <a:buNone/>
            </a:pPr>
            <a:r>
              <a:rPr lang="de-DE" dirty="0"/>
              <a:t>zurück gebliebene Frauen und Kinder versuchen, allein zu überleben, es fehlen Landbesitz, Geld und Wissen</a:t>
            </a:r>
          </a:p>
          <a:p>
            <a:pPr marL="228600" indent="0">
              <a:buNone/>
            </a:pPr>
            <a:endParaRPr lang="de-DE" sz="2000" dirty="0"/>
          </a:p>
          <a:p>
            <a:pPr marL="228600" indent="0">
              <a:buNone/>
            </a:pPr>
            <a:endParaRPr lang="de-DE" sz="2000" dirty="0"/>
          </a:p>
          <a:p>
            <a:pPr marL="228600" indent="0">
              <a:buNone/>
            </a:pPr>
            <a:endParaRPr lang="de-DE" sz="2000" dirty="0"/>
          </a:p>
          <a:p>
            <a:pPr marL="228600" indent="0">
              <a:buNone/>
            </a:pPr>
            <a:r>
              <a:rPr lang="de-DE" sz="2000" dirty="0"/>
              <a:t>Quelle: Deutsche Stiftung Weltbevölkerung 2017</a:t>
            </a:r>
          </a:p>
        </p:txBody>
      </p:sp>
      <p:pic>
        <p:nvPicPr>
          <p:cNvPr id="4" name="Grafik 3">
            <a:extLst>
              <a:ext uri="{FF2B5EF4-FFF2-40B4-BE49-F238E27FC236}">
                <a16:creationId xmlns:a16="http://schemas.microsoft.com/office/drawing/2014/main" id="{53F36E02-BEE0-4CAD-B744-418B937181DE}"/>
              </a:ext>
            </a:extLst>
          </p:cNvPr>
          <p:cNvPicPr>
            <a:picLocks noChangeAspect="1"/>
          </p:cNvPicPr>
          <p:nvPr/>
        </p:nvPicPr>
        <p:blipFill>
          <a:blip r:embed="rId2"/>
          <a:stretch>
            <a:fillRect/>
          </a:stretch>
        </p:blipFill>
        <p:spPr>
          <a:xfrm>
            <a:off x="7110133" y="3663511"/>
            <a:ext cx="3894940" cy="2427481"/>
          </a:xfrm>
          <a:prstGeom prst="rect">
            <a:avLst/>
          </a:prstGeom>
        </p:spPr>
      </p:pic>
    </p:spTree>
    <p:extLst>
      <p:ext uri="{BB962C8B-B14F-4D97-AF65-F5344CB8AC3E}">
        <p14:creationId xmlns:p14="http://schemas.microsoft.com/office/powerpoint/2010/main" val="150999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852488"/>
          </a:xfrm>
        </p:spPr>
        <p:txBody>
          <a:bodyPr>
            <a:normAutofit/>
          </a:bodyPr>
          <a:lstStyle/>
          <a:p>
            <a:pPr algn="ctr"/>
            <a:r>
              <a:rPr lang="de-DE" sz="3600" dirty="0"/>
              <a:t>Aber Frauen in Europa betrifft das doch nicht??</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98493"/>
            <a:ext cx="10515600" cy="4778469"/>
          </a:xfrm>
        </p:spPr>
        <p:txBody>
          <a:bodyPr>
            <a:normAutofit fontScale="77500" lnSpcReduction="20000"/>
          </a:bodyPr>
          <a:lstStyle/>
          <a:p>
            <a:pPr marL="228600" indent="0">
              <a:lnSpc>
                <a:spcPct val="120000"/>
              </a:lnSpc>
              <a:buNone/>
            </a:pPr>
            <a:r>
              <a:rPr lang="de-DE" dirty="0"/>
              <a:t>70 % der Menschen, die weltweit unter der Armutsgrenze leben, sind weiblich. </a:t>
            </a:r>
          </a:p>
          <a:p>
            <a:pPr marL="228600" indent="0">
              <a:lnSpc>
                <a:spcPct val="120000"/>
              </a:lnSpc>
              <a:buNone/>
            </a:pPr>
            <a:r>
              <a:rPr lang="de-DE" sz="2600" dirty="0"/>
              <a:t>2019 in Deutschland erhielten die weiblichen Beschäftigten im produzierenden Gewerbe und bei den Dienstleistungen (Vollzeitbeschäftigung) einen durchschnittlichen Bruttostundenverdienst von 21,94 Euro, der um 17,2 Prozent unter dem Stundenlohn der Männer (26,51 Euro) lag. </a:t>
            </a:r>
            <a:br>
              <a:rPr lang="de-DE" sz="2600" dirty="0"/>
            </a:br>
            <a:r>
              <a:rPr lang="de-DE" sz="2100" dirty="0"/>
              <a:t>(https://www.bpb.de/politik/grundfragen/verteilung-von-armut-reichtum/237416/gender-pay-gap)</a:t>
            </a:r>
          </a:p>
          <a:p>
            <a:pPr marL="228600" indent="0">
              <a:lnSpc>
                <a:spcPts val="2400"/>
              </a:lnSpc>
              <a:buNone/>
            </a:pPr>
            <a:r>
              <a:rPr lang="de-DE" dirty="0"/>
              <a:t>Steigende Energie- und Lebensmittelkosten, zum Beispiel nach dem trockenen Sommer 2018, belasten einkommensschwache Haushalte – und das sind überwiegend Haushalte von alleinerziehenden Müttern und älteren alleinstehenden Frauen. </a:t>
            </a:r>
            <a:br>
              <a:rPr lang="de-DE" dirty="0"/>
            </a:br>
            <a:r>
              <a:rPr lang="de-DE" dirty="0"/>
              <a:t>Zugang zu Grünflächen (Gärten), zu Wohnen in klimafreundlicher Umgebung (Stadtrandlagen, gute gedämmte Häuser mit Klimaanlagen etc.) stehen mehr Männern als Frauen zur Verfügung.</a:t>
            </a:r>
          </a:p>
        </p:txBody>
      </p:sp>
    </p:spTree>
    <p:extLst>
      <p:ext uri="{BB962C8B-B14F-4D97-AF65-F5344CB8AC3E}">
        <p14:creationId xmlns:p14="http://schemas.microsoft.com/office/powerpoint/2010/main" val="6075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9DF47-C748-4F91-8554-7163685E51BA}"/>
              </a:ext>
            </a:extLst>
          </p:cNvPr>
          <p:cNvSpPr>
            <a:spLocks noGrp="1"/>
          </p:cNvSpPr>
          <p:nvPr>
            <p:ph type="title"/>
          </p:nvPr>
        </p:nvSpPr>
        <p:spPr>
          <a:xfrm>
            <a:off x="838200" y="681037"/>
            <a:ext cx="10515600" cy="941575"/>
          </a:xfrm>
        </p:spPr>
        <p:txBody>
          <a:bodyPr>
            <a:normAutofit/>
          </a:bodyPr>
          <a:lstStyle/>
          <a:p>
            <a:pPr algn="ctr"/>
            <a:r>
              <a:rPr lang="de-DE" sz="3600" dirty="0"/>
              <a:t>Weibliche Lösungen</a:t>
            </a:r>
          </a:p>
        </p:txBody>
      </p:sp>
      <p:sp>
        <p:nvSpPr>
          <p:cNvPr id="3" name="Inhaltsplatzhalter 2">
            <a:extLst>
              <a:ext uri="{FF2B5EF4-FFF2-40B4-BE49-F238E27FC236}">
                <a16:creationId xmlns:a16="http://schemas.microsoft.com/office/drawing/2014/main" id="{5EE6123D-F829-4B55-9ABF-2B53E650CCEF}"/>
              </a:ext>
            </a:extLst>
          </p:cNvPr>
          <p:cNvSpPr>
            <a:spLocks noGrp="1"/>
          </p:cNvSpPr>
          <p:nvPr>
            <p:ph idx="1"/>
          </p:nvPr>
        </p:nvSpPr>
        <p:spPr>
          <a:xfrm>
            <a:off x="838200" y="1443318"/>
            <a:ext cx="10515600" cy="4733645"/>
          </a:xfrm>
        </p:spPr>
        <p:txBody>
          <a:bodyPr>
            <a:normAutofit fontScale="92500" lnSpcReduction="10000"/>
          </a:bodyPr>
          <a:lstStyle/>
          <a:p>
            <a:pPr marL="228600" indent="0">
              <a:buNone/>
            </a:pPr>
            <a:r>
              <a:rPr lang="de-DE" dirty="0"/>
              <a:t>Mehr Einbindung von Frauen in politischen und unternehmerischen Entscheidungsgremien sowie lokalen und regionalen Planungsprozessen</a:t>
            </a:r>
          </a:p>
          <a:p>
            <a:pPr marL="228600" indent="0">
              <a:buNone/>
            </a:pPr>
            <a:r>
              <a:rPr lang="de-DE" dirty="0"/>
              <a:t>Anzapfen von traditionellem Wissen von Frauen zum bewahrenden Umgang mit natürlichen Ressourcen</a:t>
            </a:r>
            <a:r>
              <a:rPr lang="de-DE"/>
              <a:t>; Bildung für Frauen! </a:t>
            </a:r>
            <a:endParaRPr lang="de-DE" dirty="0"/>
          </a:p>
          <a:p>
            <a:pPr marL="228600" indent="0">
              <a:buNone/>
            </a:pPr>
            <a:r>
              <a:rPr lang="de-DE" dirty="0"/>
              <a:t>Das höhere Umweltbewusstsein von Frauen verbreiten, z.B. Konsumverhalten: Frauen kaufen häufiger Bioprodukte; beim Recycling sind sie konsequenter als Männer.</a:t>
            </a:r>
          </a:p>
          <a:p>
            <a:pPr marL="228600" indent="0">
              <a:buNone/>
            </a:pPr>
            <a:r>
              <a:rPr lang="de-DE" dirty="0"/>
              <a:t>Umstellen auf weibliche Sicht: Männer bauen auf Technik bei der Lösung von Klimafragen, Frauen auf Verhaltensänderungen</a:t>
            </a:r>
          </a:p>
          <a:p>
            <a:pPr marL="228600" indent="0">
              <a:buNone/>
            </a:pPr>
            <a:endParaRPr lang="de-DE" dirty="0"/>
          </a:p>
        </p:txBody>
      </p:sp>
    </p:spTree>
    <p:extLst>
      <p:ext uri="{BB962C8B-B14F-4D97-AF65-F5344CB8AC3E}">
        <p14:creationId xmlns:p14="http://schemas.microsoft.com/office/powerpoint/2010/main" val="228316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5A1605A-6479-4942-A718-1F717645ED71}"/>
              </a:ext>
            </a:extLst>
          </p:cNvPr>
          <p:cNvPicPr>
            <a:picLocks noChangeAspect="1"/>
          </p:cNvPicPr>
          <p:nvPr/>
        </p:nvPicPr>
        <p:blipFill>
          <a:blip r:embed="rId2"/>
          <a:stretch>
            <a:fillRect/>
          </a:stretch>
        </p:blipFill>
        <p:spPr>
          <a:xfrm>
            <a:off x="2922493" y="957411"/>
            <a:ext cx="5761219" cy="1444877"/>
          </a:xfrm>
          <a:prstGeom prst="rect">
            <a:avLst/>
          </a:prstGeom>
        </p:spPr>
      </p:pic>
      <p:sp>
        <p:nvSpPr>
          <p:cNvPr id="4" name="Textfeld 3">
            <a:extLst>
              <a:ext uri="{FF2B5EF4-FFF2-40B4-BE49-F238E27FC236}">
                <a16:creationId xmlns:a16="http://schemas.microsoft.com/office/drawing/2014/main" id="{1E11DDCA-BA1F-4C0D-9E19-AF8471EC8FF8}"/>
              </a:ext>
            </a:extLst>
          </p:cNvPr>
          <p:cNvSpPr txBox="1"/>
          <p:nvPr/>
        </p:nvSpPr>
        <p:spPr>
          <a:xfrm>
            <a:off x="2856802" y="2517258"/>
            <a:ext cx="6096000" cy="369332"/>
          </a:xfrm>
          <a:prstGeom prst="rect">
            <a:avLst/>
          </a:prstGeom>
          <a:noFill/>
        </p:spPr>
        <p:txBody>
          <a:bodyPr wrap="square">
            <a:spAutoFit/>
          </a:bodyPr>
          <a:lstStyle/>
          <a:p>
            <a:r>
              <a:rPr lang="de-DE" dirty="0"/>
              <a:t>https://zontasaysnow.org.au/</a:t>
            </a:r>
          </a:p>
        </p:txBody>
      </p:sp>
      <p:sp>
        <p:nvSpPr>
          <p:cNvPr id="6" name="Textfeld 5">
            <a:extLst>
              <a:ext uri="{FF2B5EF4-FFF2-40B4-BE49-F238E27FC236}">
                <a16:creationId xmlns:a16="http://schemas.microsoft.com/office/drawing/2014/main" id="{AD3FB2D8-721A-4E80-AD85-F8AE2DC6F004}"/>
              </a:ext>
            </a:extLst>
          </p:cNvPr>
          <p:cNvSpPr txBox="1"/>
          <p:nvPr/>
        </p:nvSpPr>
        <p:spPr>
          <a:xfrm>
            <a:off x="2922492" y="3429000"/>
            <a:ext cx="6096000" cy="2585323"/>
          </a:xfrm>
          <a:prstGeom prst="rect">
            <a:avLst/>
          </a:prstGeom>
          <a:noFill/>
        </p:spPr>
        <p:txBody>
          <a:bodyPr wrap="square">
            <a:spAutoFit/>
          </a:bodyPr>
          <a:lstStyle/>
          <a:p>
            <a:r>
              <a:rPr lang="de-DE" dirty="0"/>
              <a:t>TED Talk von Aktivistin Katharine Wilkinson</a:t>
            </a:r>
          </a:p>
          <a:p>
            <a:endParaRPr lang="de-DE" dirty="0"/>
          </a:p>
          <a:p>
            <a:r>
              <a:rPr lang="de-DE" dirty="0">
                <a:hlinkClick r:id="rId3"/>
              </a:rPr>
              <a:t>https://www.ted.com/talks/katharine_wilkinson_how_empowering_women_and_girls_can_help_stop_global_warming?utm_campaign=tedspread&amp;utm_medium=referral&amp;utm_source=tedcomshare</a:t>
            </a:r>
            <a:endParaRPr lang="de-DE" dirty="0"/>
          </a:p>
          <a:p>
            <a:endParaRPr lang="de-DE" dirty="0"/>
          </a:p>
          <a:p>
            <a:r>
              <a:rPr lang="de-DE" dirty="0">
                <a:hlinkClick r:id="rId4"/>
              </a:rPr>
              <a:t>Klimawandel und Gender | Aktuelles | Europäisches Parlament (europa.eu)</a:t>
            </a:r>
            <a:endParaRPr lang="de-DE" dirty="0"/>
          </a:p>
        </p:txBody>
      </p:sp>
    </p:spTree>
    <p:extLst>
      <p:ext uri="{BB962C8B-B14F-4D97-AF65-F5344CB8AC3E}">
        <p14:creationId xmlns:p14="http://schemas.microsoft.com/office/powerpoint/2010/main" val="381939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7F22B8-700C-457E-8C9C-A90C13350D42}"/>
              </a:ext>
            </a:extLst>
          </p:cNvPr>
          <p:cNvSpPr txBox="1"/>
          <p:nvPr/>
        </p:nvSpPr>
        <p:spPr>
          <a:xfrm>
            <a:off x="457200" y="3001384"/>
            <a:ext cx="11232776" cy="3399416"/>
          </a:xfrm>
          <a:prstGeom prst="rect">
            <a:avLst/>
          </a:prstGeom>
        </p:spPr>
        <p:txBody>
          <a:bodyPr vert="horz" lIns="91440" tIns="45720" rIns="91440" bIns="45720" rtlCol="0" anchor="t">
            <a:normAutofit/>
          </a:bodyPr>
          <a:lstStyle/>
          <a:p>
            <a:pPr>
              <a:lnSpc>
                <a:spcPts val="2200"/>
              </a:lnSpc>
              <a:spcBef>
                <a:spcPts val="1200"/>
              </a:spcBef>
              <a:spcAft>
                <a:spcPts val="600"/>
              </a:spcAft>
              <a:buClr>
                <a:schemeClr val="tx2">
                  <a:lumMod val="10000"/>
                  <a:lumOff val="90000"/>
                </a:schemeClr>
              </a:buClr>
              <a:buSzPct val="80000"/>
            </a:pPr>
            <a:endParaRPr lang="en-US" sz="1700" b="1" dirty="0">
              <a:solidFill>
                <a:srgbClr val="FFFFFF"/>
              </a:solidFill>
            </a:endParaRPr>
          </a:p>
          <a:p>
            <a:pPr indent="-228600">
              <a:spcBef>
                <a:spcPts val="2040"/>
              </a:spcBef>
              <a:spcAft>
                <a:spcPts val="600"/>
              </a:spcAft>
              <a:buClr>
                <a:schemeClr val="tx2">
                  <a:lumMod val="10000"/>
                  <a:lumOff val="90000"/>
                </a:schemeClr>
              </a:buClr>
              <a:buSzPct val="80000"/>
              <a:buFont typeface="Wingdings" panose="05000000000000000000" pitchFamily="2" charset="2"/>
              <a:buChar char="§"/>
            </a:pPr>
            <a:endParaRPr lang="en-US" sz="1700" b="1" dirty="0">
              <a:solidFill>
                <a:srgbClr val="FFFFFF"/>
              </a:solidFill>
              <a:effectLst/>
            </a:endParaRPr>
          </a:p>
        </p:txBody>
      </p:sp>
      <p:pic>
        <p:nvPicPr>
          <p:cNvPr id="2" name="Grafik 1">
            <a:extLst>
              <a:ext uri="{FF2B5EF4-FFF2-40B4-BE49-F238E27FC236}">
                <a16:creationId xmlns:a16="http://schemas.microsoft.com/office/drawing/2014/main" id="{74B1CECC-50ED-4DE9-9B0E-CB90960D86D8}"/>
              </a:ext>
            </a:extLst>
          </p:cNvPr>
          <p:cNvPicPr>
            <a:picLocks noChangeAspect="1"/>
          </p:cNvPicPr>
          <p:nvPr/>
        </p:nvPicPr>
        <p:blipFill>
          <a:blip r:embed="rId2"/>
          <a:stretch>
            <a:fillRect/>
          </a:stretch>
        </p:blipFill>
        <p:spPr>
          <a:xfrm>
            <a:off x="1642334" y="91441"/>
            <a:ext cx="8907331" cy="2711118"/>
          </a:xfrm>
          <a:prstGeom prst="rect">
            <a:avLst/>
          </a:prstGeom>
        </p:spPr>
      </p:pic>
      <p:sp>
        <p:nvSpPr>
          <p:cNvPr id="18" name="Textfeld 17">
            <a:extLst>
              <a:ext uri="{FF2B5EF4-FFF2-40B4-BE49-F238E27FC236}">
                <a16:creationId xmlns:a16="http://schemas.microsoft.com/office/drawing/2014/main" id="{4D0C2223-D2F8-4DAE-A9C2-A22426EAE73A}"/>
              </a:ext>
            </a:extLst>
          </p:cNvPr>
          <p:cNvSpPr txBox="1"/>
          <p:nvPr/>
        </p:nvSpPr>
        <p:spPr>
          <a:xfrm>
            <a:off x="502024" y="3001384"/>
            <a:ext cx="11187952" cy="3539430"/>
          </a:xfrm>
          <a:prstGeom prst="rect">
            <a:avLst/>
          </a:prstGeom>
          <a:noFill/>
        </p:spPr>
        <p:txBody>
          <a:bodyPr wrap="square">
            <a:spAutoFit/>
          </a:bodyPr>
          <a:lstStyle/>
          <a:p>
            <a:pPr algn="ctr"/>
            <a:r>
              <a:rPr lang="de-DE" sz="2000" b="1" dirty="0">
                <a:solidFill>
                  <a:schemeClr val="accent3"/>
                </a:solidFill>
              </a:rPr>
              <a:t>Klimawandel betrifft alle Menschen, aber er betrifft nicht alle Menschen gleich. </a:t>
            </a:r>
          </a:p>
          <a:p>
            <a:endParaRPr lang="de-DE" dirty="0">
              <a:solidFill>
                <a:schemeClr val="accent3"/>
              </a:solidFill>
            </a:endParaRPr>
          </a:p>
          <a:p>
            <a:r>
              <a:rPr lang="de-DE" dirty="0">
                <a:solidFill>
                  <a:schemeClr val="accent3"/>
                </a:solidFill>
              </a:rPr>
              <a:t>geographischer Lebensraum (Stichwort: Globaler Süden), politische Verhältnisse, </a:t>
            </a:r>
            <a:br>
              <a:rPr lang="de-DE" dirty="0">
                <a:solidFill>
                  <a:schemeClr val="accent3"/>
                </a:solidFill>
              </a:rPr>
            </a:br>
            <a:r>
              <a:rPr lang="de-DE" dirty="0">
                <a:solidFill>
                  <a:schemeClr val="accent3"/>
                </a:solidFill>
              </a:rPr>
              <a:t>gesellschaftliche Schicht, wirtschaftliche Stellung, Zugehörigkeit zu einer ethnischen oder indigenen Gruppe, Religion, Bildungsstand, Geschlecht, Alter, sexuelle Orientierung, physische und mentale Fitness </a:t>
            </a:r>
          </a:p>
          <a:p>
            <a:endParaRPr lang="de-DE" dirty="0">
              <a:solidFill>
                <a:schemeClr val="accent3"/>
              </a:solidFill>
            </a:endParaRPr>
          </a:p>
          <a:p>
            <a:r>
              <a:rPr lang="de-DE" dirty="0">
                <a:solidFill>
                  <a:schemeClr val="accent3"/>
                </a:solidFill>
              </a:rPr>
              <a:t>Die am schlimmsten betroffenen Gruppen vereinen mehrere dieser Faktoren auf sich, aber Frauen und Mädchen sind in jeder Konstellation am schwersten betroffen.</a:t>
            </a:r>
          </a:p>
          <a:p>
            <a:endParaRPr lang="de-DE" dirty="0">
              <a:solidFill>
                <a:schemeClr val="accent3"/>
              </a:solidFill>
            </a:endParaRPr>
          </a:p>
          <a:p>
            <a:pPr algn="ctr"/>
            <a:r>
              <a:rPr lang="de-DE" sz="2400" dirty="0">
                <a:solidFill>
                  <a:schemeClr val="accent3"/>
                </a:solidFill>
              </a:rPr>
              <a:t>Geschlecht: biologisch </a:t>
            </a:r>
            <a:r>
              <a:rPr lang="de-DE" sz="2400" b="1" dirty="0">
                <a:solidFill>
                  <a:schemeClr val="accent3"/>
                </a:solidFill>
              </a:rPr>
              <a:t>+ Gender: sozial</a:t>
            </a:r>
          </a:p>
          <a:p>
            <a:endParaRPr lang="de-DE" dirty="0">
              <a:solidFill>
                <a:schemeClr val="accent3"/>
              </a:solidFill>
            </a:endParaRPr>
          </a:p>
          <a:p>
            <a:endParaRPr lang="de-DE" dirty="0"/>
          </a:p>
        </p:txBody>
      </p:sp>
    </p:spTree>
    <p:extLst>
      <p:ext uri="{BB962C8B-B14F-4D97-AF65-F5344CB8AC3E}">
        <p14:creationId xmlns:p14="http://schemas.microsoft.com/office/powerpoint/2010/main" val="303274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1093694" y="681037"/>
            <a:ext cx="9663953" cy="816069"/>
          </a:xfrm>
        </p:spPr>
        <p:txBody>
          <a:bodyPr>
            <a:normAutofit fontScale="90000"/>
          </a:bodyPr>
          <a:lstStyle/>
          <a:p>
            <a:pPr algn="ctr">
              <a:lnSpc>
                <a:spcPct val="100000"/>
              </a:lnSpc>
            </a:pPr>
            <a:r>
              <a:rPr lang="de-DE" sz="3600" dirty="0"/>
              <a:t>Nahrungsmittelknappheit wegen Dürren, Überschwemmungen, Heuschreckenplagen etc.</a:t>
            </a:r>
          </a:p>
        </p:txBody>
      </p:sp>
      <p:sp useBgFill="1">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766047"/>
            <a:ext cx="10515600" cy="4231341"/>
          </a:xfrm>
        </p:spPr>
        <p:txBody>
          <a:bodyPr>
            <a:normAutofit/>
          </a:bodyPr>
          <a:lstStyle/>
          <a:p>
            <a:pPr marL="228600" indent="0">
              <a:buNone/>
            </a:pPr>
            <a:r>
              <a:rPr lang="de-DE" dirty="0"/>
              <a:t>Frauen in ärmeren Ländern haben ein höheres Risiko als Männer, an Hunger zu leiden. </a:t>
            </a:r>
          </a:p>
          <a:p>
            <a:pPr marL="228600" indent="0">
              <a:buNone/>
            </a:pPr>
            <a:r>
              <a:rPr lang="de-DE" dirty="0"/>
              <a:t>Gesellschaftliche Rollenbilder &gt; knappe Nahrung wird eher an Männer und Jungen verteilt als an Frauen und Mädchen.</a:t>
            </a:r>
          </a:p>
          <a:p>
            <a:pPr marL="228600" indent="0">
              <a:buNone/>
            </a:pPr>
            <a:r>
              <a:rPr lang="de-DE" dirty="0"/>
              <a:t>Bei Verteilungskämpfen um Essen können sich Frauen oft gegen physisch stärkere Männer nicht behaupten, bes. wenn sie Kleinkinder tragen oder gebrechlich sind.</a:t>
            </a:r>
          </a:p>
          <a:p>
            <a:pPr marL="228600" indent="0">
              <a:buNone/>
            </a:pPr>
            <a:r>
              <a:rPr lang="de-DE" sz="2200" dirty="0"/>
              <a:t>https://www.who.int/globalchange/publications/reports/final_who_gender.pdf</a:t>
            </a:r>
          </a:p>
          <a:p>
            <a:pPr marL="228600" indent="0">
              <a:buNone/>
            </a:pPr>
            <a:endParaRPr lang="de-DE" dirty="0"/>
          </a:p>
        </p:txBody>
      </p:sp>
    </p:spTree>
    <p:extLst>
      <p:ext uri="{BB962C8B-B14F-4D97-AF65-F5344CB8AC3E}">
        <p14:creationId xmlns:p14="http://schemas.microsoft.com/office/powerpoint/2010/main" val="32418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1120588" y="681037"/>
            <a:ext cx="10233212" cy="690563"/>
          </a:xfrm>
        </p:spPr>
        <p:txBody>
          <a:bodyPr>
            <a:normAutofit/>
          </a:bodyPr>
          <a:lstStyle/>
          <a:p>
            <a:pPr algn="ctr"/>
            <a:r>
              <a:rPr lang="de-DE" sz="3600" dirty="0"/>
              <a:t>Wassermangel und schlechte Wasserqualität</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600"/>
            <a:ext cx="10515600" cy="4930588"/>
          </a:xfrm>
        </p:spPr>
        <p:txBody>
          <a:bodyPr>
            <a:normAutofit/>
          </a:bodyPr>
          <a:lstStyle/>
          <a:p>
            <a:pPr marL="228600" indent="0">
              <a:buNone/>
            </a:pPr>
            <a:r>
              <a:rPr lang="de-DE" dirty="0"/>
              <a:t>Schwangere und stillende Frauen sowie kleine Kinder können Wasserknappheit und schlechte Wasserqualität weniger gut überstehen. Jährlich sterben mehr als zwei Millionen Menschen, weil es ihnen an sauberem Trinkwasser fehlt, die meisten Kinder und Frauen.</a:t>
            </a:r>
          </a:p>
          <a:p>
            <a:pPr marL="228600" indent="0">
              <a:buNone/>
            </a:pPr>
            <a:r>
              <a:rPr lang="de-DE" dirty="0"/>
              <a:t>Salziges Trinkwasser als Folge </a:t>
            </a:r>
            <a:br>
              <a:rPr lang="de-DE" dirty="0"/>
            </a:br>
            <a:r>
              <a:rPr lang="de-DE" dirty="0"/>
              <a:t>des steigenden Meeresspiegels</a:t>
            </a:r>
            <a:br>
              <a:rPr lang="de-DE" dirty="0"/>
            </a:br>
            <a:r>
              <a:rPr lang="de-DE" dirty="0"/>
              <a:t>führt zu Frühgeburten. </a:t>
            </a:r>
          </a:p>
          <a:p>
            <a:pPr marL="228600" indent="0">
              <a:buNone/>
            </a:pPr>
            <a:r>
              <a:rPr lang="de-DE" sz="2000" dirty="0"/>
              <a:t>Quelle: UNICEF, </a:t>
            </a:r>
            <a:r>
              <a:rPr lang="de-DE" sz="2000" dirty="0" err="1"/>
              <a:t>Water</a:t>
            </a:r>
            <a:r>
              <a:rPr lang="de-DE" sz="2000" dirty="0"/>
              <a:t> Report 2021</a:t>
            </a:r>
          </a:p>
        </p:txBody>
      </p:sp>
      <p:pic>
        <p:nvPicPr>
          <p:cNvPr id="4" name="Grafik 3">
            <a:extLst>
              <a:ext uri="{FF2B5EF4-FFF2-40B4-BE49-F238E27FC236}">
                <a16:creationId xmlns:a16="http://schemas.microsoft.com/office/drawing/2014/main" id="{4E4C85A6-DC1B-4219-8798-678D5E5308E6}"/>
              </a:ext>
            </a:extLst>
          </p:cNvPr>
          <p:cNvPicPr>
            <a:picLocks noChangeAspect="1"/>
          </p:cNvPicPr>
          <p:nvPr/>
        </p:nvPicPr>
        <p:blipFill>
          <a:blip r:embed="rId2"/>
          <a:stretch>
            <a:fillRect/>
          </a:stretch>
        </p:blipFill>
        <p:spPr>
          <a:xfrm>
            <a:off x="6426013" y="3701025"/>
            <a:ext cx="4608975" cy="2304488"/>
          </a:xfrm>
          <a:prstGeom prst="rect">
            <a:avLst/>
          </a:prstGeom>
        </p:spPr>
      </p:pic>
    </p:spTree>
    <p:extLst>
      <p:ext uri="{BB962C8B-B14F-4D97-AF65-F5344CB8AC3E}">
        <p14:creationId xmlns:p14="http://schemas.microsoft.com/office/powerpoint/2010/main" val="174429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690563"/>
          </a:xfrm>
        </p:spPr>
        <p:txBody>
          <a:bodyPr>
            <a:normAutofit/>
          </a:bodyPr>
          <a:lstStyle/>
          <a:p>
            <a:pPr algn="ctr"/>
            <a:r>
              <a:rPr lang="de-DE" sz="3600" dirty="0"/>
              <a:t>Wassermangel und schlechte Wasserqualität</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600"/>
            <a:ext cx="10515600" cy="4514850"/>
          </a:xfrm>
        </p:spPr>
        <p:txBody>
          <a:bodyPr>
            <a:normAutofit/>
          </a:bodyPr>
          <a:lstStyle/>
          <a:p>
            <a:pPr marL="228600" indent="0">
              <a:buNone/>
            </a:pPr>
            <a:r>
              <a:rPr lang="de-DE" dirty="0"/>
              <a:t>Menstruierende Mädchen und Frauen und Frauen während Schwangerschaft, Geburt und Stillzeit brauchen sauberes Wasser zur Körperpflege.  </a:t>
            </a:r>
          </a:p>
          <a:p>
            <a:pPr marL="228600" indent="0">
              <a:buNone/>
            </a:pPr>
            <a:r>
              <a:rPr lang="de-DE" dirty="0"/>
              <a:t>In Afrika stirbt eine von 100 Müttern bei oder kurz nach der Geburt an mangelnder Hygiene.</a:t>
            </a:r>
          </a:p>
          <a:p>
            <a:pPr marL="228600" indent="0">
              <a:buNone/>
            </a:pPr>
            <a:endParaRPr lang="de-DE" dirty="0"/>
          </a:p>
          <a:p>
            <a:pPr marL="228600" indent="0">
              <a:buNone/>
            </a:pPr>
            <a:r>
              <a:rPr lang="de-DE" sz="2000" dirty="0"/>
              <a:t>Quelle: UNICEF, </a:t>
            </a:r>
            <a:r>
              <a:rPr lang="de-DE" sz="2000" dirty="0" err="1"/>
              <a:t>Water</a:t>
            </a:r>
            <a:r>
              <a:rPr lang="de-DE" sz="2000" dirty="0"/>
              <a:t> Report 202; NZZ 2016</a:t>
            </a:r>
          </a:p>
        </p:txBody>
      </p:sp>
    </p:spTree>
    <p:extLst>
      <p:ext uri="{BB962C8B-B14F-4D97-AF65-F5344CB8AC3E}">
        <p14:creationId xmlns:p14="http://schemas.microsoft.com/office/powerpoint/2010/main" val="32231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690563"/>
          </a:xfrm>
        </p:spPr>
        <p:txBody>
          <a:bodyPr>
            <a:normAutofit/>
          </a:bodyPr>
          <a:lstStyle/>
          <a:p>
            <a:pPr algn="ctr"/>
            <a:r>
              <a:rPr lang="de-DE" sz="3600" dirty="0"/>
              <a:t>Folgen von Extremwetterereignissen</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599"/>
            <a:ext cx="10515600" cy="4805364"/>
          </a:xfrm>
        </p:spPr>
        <p:txBody>
          <a:bodyPr>
            <a:normAutofit fontScale="85000" lnSpcReduction="10000"/>
          </a:bodyPr>
          <a:lstStyle/>
          <a:p>
            <a:pPr marL="228600" indent="0">
              <a:buNone/>
            </a:pPr>
            <a:r>
              <a:rPr lang="de-DE" dirty="0"/>
              <a:t>Die Wahrscheinlichkeit von Tod oder Verletzung bei Extremwetterereignissen ist für Frauen generell höher als für Männer, besonders in Ländern, in denen sie einen niedrigeren sozioökonomischen Status haben (bis zu 40% höheres Risiko). Beispiele:</a:t>
            </a:r>
          </a:p>
          <a:p>
            <a:pPr marL="228600" indent="0">
              <a:buNone/>
            </a:pPr>
            <a:r>
              <a:rPr lang="de-DE" dirty="0"/>
              <a:t>Überschwemmungen in Bangladesch: Frauen bewegen sich aufgrund von gesellschaftlichen Erwartungen seltener ohne männliche Begleitung außer Haus, warten also oft zu lang, bevor sie vor dem Wasser fliehen. Saris schränken ihre Bewegungsfreiheit stark ein.</a:t>
            </a:r>
          </a:p>
          <a:p>
            <a:pPr marL="228600" indent="0">
              <a:buNone/>
            </a:pPr>
            <a:r>
              <a:rPr lang="de-DE" dirty="0"/>
              <a:t>Tsunami in Südostasien 2004: Vier Mal so viele Frauen wie Männer fanden den Tod. Sie konnten nicht schwimmen.</a:t>
            </a:r>
          </a:p>
          <a:p>
            <a:pPr marL="228600" indent="0">
              <a:buNone/>
            </a:pPr>
            <a:r>
              <a:rPr lang="de-DE" sz="2100" dirty="0"/>
              <a:t>Quelle: Deutsche Gesellschaft für die Vereinten Nationen, „Klimagerechtigkeit und Geschlecht: Warum Frauen besonders anfällig für Klimawandel &amp; Naturkatastrophen sind“ (2016)</a:t>
            </a:r>
            <a:endParaRPr lang="de-DE" dirty="0"/>
          </a:p>
        </p:txBody>
      </p:sp>
    </p:spTree>
    <p:extLst>
      <p:ext uri="{BB962C8B-B14F-4D97-AF65-F5344CB8AC3E}">
        <p14:creationId xmlns:p14="http://schemas.microsoft.com/office/powerpoint/2010/main" val="65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690563"/>
          </a:xfrm>
        </p:spPr>
        <p:txBody>
          <a:bodyPr>
            <a:normAutofit/>
          </a:bodyPr>
          <a:lstStyle/>
          <a:p>
            <a:pPr algn="ctr"/>
            <a:r>
              <a:rPr lang="de-DE" sz="3600" dirty="0"/>
              <a:t>Folgen von Extremwetterereignissen</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600"/>
            <a:ext cx="10515600" cy="4514850"/>
          </a:xfrm>
        </p:spPr>
        <p:txBody>
          <a:bodyPr>
            <a:normAutofit fontScale="85000" lnSpcReduction="10000"/>
          </a:bodyPr>
          <a:lstStyle/>
          <a:p>
            <a:pPr marL="228600" indent="0">
              <a:buNone/>
            </a:pPr>
            <a:r>
              <a:rPr lang="de-DE" dirty="0"/>
              <a:t>Wald- und Steppenbrände:</a:t>
            </a:r>
          </a:p>
          <a:p>
            <a:pPr marL="228600" indent="0">
              <a:buNone/>
            </a:pPr>
            <a:r>
              <a:rPr lang="de-DE" dirty="0"/>
              <a:t>Frauen können oft nicht schnell fliehen, weil sie keine Transportmittel zur Verfügung haben (auch in Australien!) oder weil sie versuchen, Kinder, </a:t>
            </a:r>
            <a:br>
              <a:rPr lang="de-DE" dirty="0"/>
            </a:br>
            <a:r>
              <a:rPr lang="de-DE" dirty="0"/>
              <a:t>Alte, Kranke und Nutztiere </a:t>
            </a:r>
            <a:br>
              <a:rPr lang="de-DE" dirty="0"/>
            </a:br>
            <a:r>
              <a:rPr lang="de-DE" dirty="0"/>
              <a:t>zu retten.</a:t>
            </a:r>
          </a:p>
          <a:p>
            <a:pPr marL="228600" indent="0">
              <a:buNone/>
            </a:pPr>
            <a:endParaRPr lang="de-DE" dirty="0"/>
          </a:p>
          <a:p>
            <a:pPr marL="228600" indent="0">
              <a:buNone/>
            </a:pPr>
            <a:endParaRPr lang="de-DE" sz="2000" dirty="0"/>
          </a:p>
          <a:p>
            <a:pPr marL="228600" indent="0">
              <a:buNone/>
            </a:pPr>
            <a:endParaRPr lang="de-DE" sz="2000" dirty="0"/>
          </a:p>
          <a:p>
            <a:pPr marL="228600" indent="0">
              <a:buNone/>
            </a:pPr>
            <a:endParaRPr lang="de-DE" sz="2000" dirty="0"/>
          </a:p>
          <a:p>
            <a:pPr marL="228600" indent="0">
              <a:buNone/>
            </a:pPr>
            <a:r>
              <a:rPr lang="de-DE" sz="2000" dirty="0"/>
              <a:t>Quelle: https://www.carbonbrief.org/</a:t>
            </a:r>
            <a:br>
              <a:rPr lang="de-DE" sz="2000" dirty="0"/>
            </a:br>
            <a:r>
              <a:rPr lang="de-DE" sz="2000" dirty="0"/>
              <a:t>mapped-how-climate-change-disproportionately-affects-womens-health</a:t>
            </a:r>
          </a:p>
        </p:txBody>
      </p:sp>
      <p:pic>
        <p:nvPicPr>
          <p:cNvPr id="4" name="Grafik 3">
            <a:extLst>
              <a:ext uri="{FF2B5EF4-FFF2-40B4-BE49-F238E27FC236}">
                <a16:creationId xmlns:a16="http://schemas.microsoft.com/office/drawing/2014/main" id="{D1D8B8DA-211A-4AB4-AFF3-71907029444E}"/>
              </a:ext>
            </a:extLst>
          </p:cNvPr>
          <p:cNvPicPr>
            <a:picLocks noChangeAspect="1"/>
          </p:cNvPicPr>
          <p:nvPr/>
        </p:nvPicPr>
        <p:blipFill>
          <a:blip r:embed="rId2"/>
          <a:stretch>
            <a:fillRect/>
          </a:stretch>
        </p:blipFill>
        <p:spPr>
          <a:xfrm>
            <a:off x="6381079" y="2887196"/>
            <a:ext cx="4876800" cy="2438400"/>
          </a:xfrm>
          <a:prstGeom prst="rect">
            <a:avLst/>
          </a:prstGeom>
          <a:blipFill>
            <a:blip r:embed="rId3"/>
            <a:tile tx="0" ty="0" sx="100000" sy="100000" flip="none" algn="tl"/>
          </a:blipFill>
        </p:spPr>
      </p:pic>
      <p:pic>
        <p:nvPicPr>
          <p:cNvPr id="5" name="Grafik 4">
            <a:extLst>
              <a:ext uri="{FF2B5EF4-FFF2-40B4-BE49-F238E27FC236}">
                <a16:creationId xmlns:a16="http://schemas.microsoft.com/office/drawing/2014/main" id="{B6407F21-C90B-4511-9A19-69E66E39B731}"/>
              </a:ext>
            </a:extLst>
          </p:cNvPr>
          <p:cNvPicPr>
            <a:picLocks noChangeAspect="1"/>
          </p:cNvPicPr>
          <p:nvPr/>
        </p:nvPicPr>
        <p:blipFill>
          <a:blip r:embed="rId4"/>
          <a:stretch>
            <a:fillRect/>
          </a:stretch>
        </p:blipFill>
        <p:spPr>
          <a:xfrm>
            <a:off x="2953423" y="3306296"/>
            <a:ext cx="2857500" cy="1600200"/>
          </a:xfrm>
          <a:prstGeom prst="rect">
            <a:avLst/>
          </a:prstGeom>
        </p:spPr>
      </p:pic>
    </p:spTree>
    <p:extLst>
      <p:ext uri="{BB962C8B-B14F-4D97-AF65-F5344CB8AC3E}">
        <p14:creationId xmlns:p14="http://schemas.microsoft.com/office/powerpoint/2010/main" val="284072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681037"/>
            <a:ext cx="10515600" cy="690563"/>
          </a:xfrm>
        </p:spPr>
        <p:txBody>
          <a:bodyPr>
            <a:normAutofit/>
          </a:bodyPr>
          <a:lstStyle/>
          <a:p>
            <a:pPr algn="ctr"/>
            <a:r>
              <a:rPr lang="de-DE" sz="3600" dirty="0"/>
              <a:t>Folgen von steigenden Temperaturen / Hitzewellen</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371600"/>
            <a:ext cx="10515600" cy="4805363"/>
          </a:xfrm>
        </p:spPr>
        <p:txBody>
          <a:bodyPr>
            <a:normAutofit fontScale="40000" lnSpcReduction="20000"/>
          </a:bodyPr>
          <a:lstStyle/>
          <a:p>
            <a:pPr marL="228600" indent="0">
              <a:lnSpc>
                <a:spcPct val="140000"/>
              </a:lnSpc>
              <a:buNone/>
            </a:pPr>
            <a:r>
              <a:rPr lang="de-DE" sz="7000" dirty="0"/>
              <a:t>Die Körper von Kleinkindern, schwangeren und stillenden Frauen reagieren  generell stärker und schneller auf Hitze (Hospitalisierung, Tod)</a:t>
            </a:r>
          </a:p>
          <a:p>
            <a:pPr marL="228600" indent="0">
              <a:lnSpc>
                <a:spcPct val="140000"/>
              </a:lnSpc>
              <a:buNone/>
            </a:pPr>
            <a:r>
              <a:rPr lang="de-DE" sz="7000" dirty="0"/>
              <a:t>Studie zur Hitzewelle in Frankreich 2003:</a:t>
            </a:r>
          </a:p>
          <a:p>
            <a:pPr marL="228600" indent="0">
              <a:lnSpc>
                <a:spcPct val="140000"/>
              </a:lnSpc>
              <a:buNone/>
            </a:pPr>
            <a:r>
              <a:rPr lang="de-DE" sz="7000" dirty="0"/>
              <a:t>Deutlich mehr Frauen als Männer starben (60%): mehr Frauen in hohem Alter leben allein und haben keine Betreuung, Frauen holen seltener Hilfe</a:t>
            </a:r>
          </a:p>
          <a:p>
            <a:pPr marL="228600" indent="0">
              <a:lnSpc>
                <a:spcPct val="140000"/>
              </a:lnSpc>
              <a:buNone/>
            </a:pPr>
            <a:r>
              <a:rPr lang="de-DE" sz="5000" dirty="0"/>
              <a:t>Quelle: Sybille </a:t>
            </a:r>
            <a:r>
              <a:rPr lang="de-DE" sz="5000" dirty="0" err="1"/>
              <a:t>Bauriedl</a:t>
            </a:r>
            <a:r>
              <a:rPr lang="de-DE" sz="5000" dirty="0"/>
              <a:t>, „Klimawandel, Migration und Geschlechterverhältnisse“ (2019</a:t>
            </a:r>
          </a:p>
        </p:txBody>
      </p:sp>
    </p:spTree>
    <p:extLst>
      <p:ext uri="{BB962C8B-B14F-4D97-AF65-F5344CB8AC3E}">
        <p14:creationId xmlns:p14="http://schemas.microsoft.com/office/powerpoint/2010/main" val="6924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A7BC1-9578-4F63-97B5-9D596E9FFA0E}"/>
              </a:ext>
            </a:extLst>
          </p:cNvPr>
          <p:cNvSpPr>
            <a:spLocks noGrp="1"/>
          </p:cNvSpPr>
          <p:nvPr>
            <p:ph type="title"/>
          </p:nvPr>
        </p:nvSpPr>
        <p:spPr>
          <a:xfrm>
            <a:off x="838200" y="564495"/>
            <a:ext cx="10515600" cy="789176"/>
          </a:xfrm>
        </p:spPr>
        <p:txBody>
          <a:bodyPr>
            <a:normAutofit fontScale="90000"/>
          </a:bodyPr>
          <a:lstStyle/>
          <a:p>
            <a:pPr algn="ctr"/>
            <a:r>
              <a:rPr lang="de-DE" sz="3600" dirty="0"/>
              <a:t>Soziale Folgen von Klimawandel: Bildung für Mädchen</a:t>
            </a:r>
          </a:p>
        </p:txBody>
      </p:sp>
      <p:sp>
        <p:nvSpPr>
          <p:cNvPr id="3" name="Inhaltsplatzhalter 2">
            <a:extLst>
              <a:ext uri="{FF2B5EF4-FFF2-40B4-BE49-F238E27FC236}">
                <a16:creationId xmlns:a16="http://schemas.microsoft.com/office/drawing/2014/main" id="{6742BDAA-13D1-47AF-969E-C1D05276D628}"/>
              </a:ext>
            </a:extLst>
          </p:cNvPr>
          <p:cNvSpPr>
            <a:spLocks noGrp="1"/>
          </p:cNvSpPr>
          <p:nvPr>
            <p:ph idx="1"/>
          </p:nvPr>
        </p:nvSpPr>
        <p:spPr>
          <a:xfrm>
            <a:off x="838200" y="1272987"/>
            <a:ext cx="10515600" cy="4760259"/>
          </a:xfrm>
        </p:spPr>
        <p:txBody>
          <a:bodyPr>
            <a:normAutofit/>
          </a:bodyPr>
          <a:lstStyle/>
          <a:p>
            <a:pPr marL="228600" indent="0">
              <a:buNone/>
            </a:pPr>
            <a:r>
              <a:rPr lang="de-DE" dirty="0"/>
              <a:t>Es ist die Aufgabe von Frauen, für die täglichen Bedürfnisse der Familie zu sorgen, also Lebensmittel anzubauen, Feuerholz und Wasser zu holen. In Kenia gehen Mädchen jeden Tag durchschnittlich 6 Kilometer zur nächsten Wasserquelle.</a:t>
            </a:r>
          </a:p>
          <a:p>
            <a:pPr marL="228600" indent="0">
              <a:buNone/>
            </a:pPr>
            <a:r>
              <a:rPr lang="de-DE" dirty="0">
                <a:solidFill>
                  <a:srgbClr val="C00000">
                    <a:alpha val="70000"/>
                  </a:srgbClr>
                </a:solidFill>
              </a:rPr>
              <a:t>Folgen für Mädchen: gesundheitliche Schäden, Gefahr überfallen zu werden, kein Schulbesuch!</a:t>
            </a:r>
          </a:p>
          <a:p>
            <a:pPr marL="228600" indent="0">
              <a:buNone/>
            </a:pPr>
            <a:endParaRPr lang="de-DE" dirty="0"/>
          </a:p>
          <a:p>
            <a:pPr marL="228600" indent="0">
              <a:buNone/>
            </a:pPr>
            <a:r>
              <a:rPr lang="de-DE" dirty="0"/>
              <a:t> </a:t>
            </a:r>
            <a:r>
              <a:rPr lang="de-DE" sz="2000" dirty="0" err="1"/>
              <a:t>Quelle:https</a:t>
            </a:r>
            <a:r>
              <a:rPr lang="de-DE" sz="2000" dirty="0"/>
              <a:t>://www.who.int/globalchange/publications/reports/final_who_gender.pd</a:t>
            </a:r>
          </a:p>
        </p:txBody>
      </p:sp>
    </p:spTree>
    <p:extLst>
      <p:ext uri="{BB962C8B-B14F-4D97-AF65-F5344CB8AC3E}">
        <p14:creationId xmlns:p14="http://schemas.microsoft.com/office/powerpoint/2010/main" val="20230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Breitbild</PresentationFormat>
  <Paragraphs>85</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Avenir Next LT Pro</vt:lpstr>
      <vt:lpstr>Sabon Next LT</vt:lpstr>
      <vt:lpstr>Wingdings</vt:lpstr>
      <vt:lpstr>LuminousVTI</vt:lpstr>
      <vt:lpstr>Klimawandel und Frauen</vt:lpstr>
      <vt:lpstr>PowerPoint-Präsentation</vt:lpstr>
      <vt:lpstr>Nahrungsmittelknappheit wegen Dürren, Überschwemmungen, Heuschreckenplagen etc.</vt:lpstr>
      <vt:lpstr>Wassermangel und schlechte Wasserqualität</vt:lpstr>
      <vt:lpstr>Wassermangel und schlechte Wasserqualität</vt:lpstr>
      <vt:lpstr>Folgen von Extremwetterereignissen</vt:lpstr>
      <vt:lpstr>Folgen von Extremwetterereignissen</vt:lpstr>
      <vt:lpstr>Folgen von steigenden Temperaturen / Hitzewellen</vt:lpstr>
      <vt:lpstr>Soziale Folgen von Klimawandel: Bildung für Mädchen</vt:lpstr>
      <vt:lpstr>PowerPoint-Präsentation</vt:lpstr>
      <vt:lpstr>Soziale Folgen von Klimawandel: häusliche Gewalt</vt:lpstr>
      <vt:lpstr>Soziale Folgen von Klimawandel: Kinderehen / Prostitution</vt:lpstr>
      <vt:lpstr>Soziale Folgen von Klimawandel: Klimaflüchtlinge</vt:lpstr>
      <vt:lpstr>Aber Frauen in Europa betrifft das doch nicht??</vt:lpstr>
      <vt:lpstr>Weibliche Lösungen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Klimawandel und Frauen</dc:title>
  <cp:lastModifiedBy>Matter-Seibel, Dr. Sabina</cp:lastModifiedBy>
  <cp:revision>2</cp:revision>
  <dcterms:modified xsi:type="dcterms:W3CDTF">2021-10-13T15:43:35Z</dcterms:modified>
</cp:coreProperties>
</file>